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Century Gothic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hzXk3Ou78eDqITzGYFtx/2MCmv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CenturyGothic-regular.fntdata"/><Relationship Id="rId21" Type="http://schemas.openxmlformats.org/officeDocument/2006/relationships/slide" Target="slides/slide17.xml"/><Relationship Id="rId24" Type="http://schemas.openxmlformats.org/officeDocument/2006/relationships/font" Target="fonts/CenturyGothic-italic.fntdata"/><Relationship Id="rId23" Type="http://schemas.openxmlformats.org/officeDocument/2006/relationships/font" Target="fonts/CenturyGothic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CenturyGothic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4" name="Google Shape;24;p1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19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19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19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19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19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3" name="Google Shape;33;p19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4" name="Google Shape;34;p19"/>
          <p:cNvSpPr txBox="1"/>
          <p:nvPr>
            <p:ph type="title"/>
          </p:nvPr>
        </p:nvSpPr>
        <p:spPr>
          <a:xfrm>
            <a:off x="1154956" y="2677645"/>
            <a:ext cx="4351023" cy="228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6895558" y="2677644"/>
            <a:ext cx="3755379" cy="2283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19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2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7" name="Google Shape;127;p2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8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8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8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8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5" name="Google Shape;135;p28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36" name="Google Shape;136;p28"/>
          <p:cNvSpPr txBox="1"/>
          <p:nvPr>
            <p:ph type="title"/>
          </p:nvPr>
        </p:nvSpPr>
        <p:spPr>
          <a:xfrm>
            <a:off x="1154956" y="4966674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8"/>
          <p:cNvSpPr/>
          <p:nvPr>
            <p:ph idx="2" type="pic"/>
          </p:nvPr>
        </p:nvSpPr>
        <p:spPr>
          <a:xfrm>
            <a:off x="1154955" y="685800"/>
            <a:ext cx="8825658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38" name="Google Shape;138;p28"/>
          <p:cNvSpPr txBox="1"/>
          <p:nvPr>
            <p:ph idx="1" type="body"/>
          </p:nvPr>
        </p:nvSpPr>
        <p:spPr>
          <a:xfrm>
            <a:off x="1154956" y="553666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39" name="Google Shape;139;p28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8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 showMasterSp="0">
  <p:cSld name="Title and Caption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2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5" name="Google Shape;145;p2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9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9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9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9"/>
            <p:cNvSpPr/>
            <p:nvPr/>
          </p:nvSpPr>
          <p:spPr>
            <a:xfrm>
              <a:off x="455612" y="2801319"/>
              <a:ext cx="11277600" cy="3602637"/>
            </a:xfrm>
            <a:custGeom>
              <a:rect b="b" l="l" r="r" t="t"/>
              <a:pathLst>
                <a:path extrusionOk="0" h="7946" w="1000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3" name="Google Shape;153;p29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54" name="Google Shape;154;p29"/>
          <p:cNvSpPr txBox="1"/>
          <p:nvPr>
            <p:ph type="title"/>
          </p:nvPr>
        </p:nvSpPr>
        <p:spPr>
          <a:xfrm>
            <a:off x="1154954" y="1063416"/>
            <a:ext cx="8825659" cy="1379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56" name="Google Shape;156;p29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9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 showMasterSp="0">
  <p:cSld name="Quote with Caption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30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62" name="Google Shape;162;p3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0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0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0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0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70" name="Google Shape;170;p30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1" name="Google Shape;171;p30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72" name="Google Shape;172;p30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73" name="Google Shape;173;p30"/>
          <p:cNvSpPr txBox="1"/>
          <p:nvPr>
            <p:ph type="title"/>
          </p:nvPr>
        </p:nvSpPr>
        <p:spPr>
          <a:xfrm>
            <a:off x="1581878" y="980517"/>
            <a:ext cx="8453906" cy="2698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1945945" y="3678766"/>
            <a:ext cx="7725772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75" name="Google Shape;175;p30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76" name="Google Shape;176;p30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30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 showMasterSp="0">
  <p:cSld name="Name Card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3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82" name="Google Shape;182;p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1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1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1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0" name="Google Shape;190;p31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91" name="Google Shape;191;p31"/>
          <p:cNvSpPr txBox="1"/>
          <p:nvPr>
            <p:ph type="title"/>
          </p:nvPr>
        </p:nvSpPr>
        <p:spPr>
          <a:xfrm>
            <a:off x="1154954" y="2370667"/>
            <a:ext cx="8825660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1154954" y="5033068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3" name="Google Shape;193;p31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1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1154954" y="2617299"/>
            <a:ext cx="312916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0" name="Google Shape;200;p32"/>
          <p:cNvSpPr txBox="1"/>
          <p:nvPr>
            <p:ph idx="2" type="body"/>
          </p:nvPr>
        </p:nvSpPr>
        <p:spPr>
          <a:xfrm>
            <a:off x="1154954" y="3193561"/>
            <a:ext cx="3129168" cy="2833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01" name="Google Shape;201;p32"/>
          <p:cNvSpPr txBox="1"/>
          <p:nvPr>
            <p:ph idx="3" type="body"/>
          </p:nvPr>
        </p:nvSpPr>
        <p:spPr>
          <a:xfrm>
            <a:off x="4512721" y="2603502"/>
            <a:ext cx="314538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2" name="Google Shape;202;p32"/>
          <p:cNvSpPr txBox="1"/>
          <p:nvPr>
            <p:ph idx="4" type="body"/>
          </p:nvPr>
        </p:nvSpPr>
        <p:spPr>
          <a:xfrm>
            <a:off x="4512721" y="3193561"/>
            <a:ext cx="3145380" cy="2833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03" name="Google Shape;203;p32"/>
          <p:cNvSpPr txBox="1"/>
          <p:nvPr>
            <p:ph idx="5" type="body"/>
          </p:nvPr>
        </p:nvSpPr>
        <p:spPr>
          <a:xfrm>
            <a:off x="7886700" y="2617299"/>
            <a:ext cx="3161029" cy="5762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4" name="Google Shape;204;p32"/>
          <p:cNvSpPr txBox="1"/>
          <p:nvPr>
            <p:ph idx="6" type="body"/>
          </p:nvPr>
        </p:nvSpPr>
        <p:spPr>
          <a:xfrm>
            <a:off x="7886700" y="3193561"/>
            <a:ext cx="3164719" cy="2833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05" name="Google Shape;205;p32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784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6" name="Google Shape;206;p32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784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" name="Google Shape;207;p32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2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3"/>
          <p:cNvSpPr txBox="1"/>
          <p:nvPr>
            <p:ph idx="1" type="body"/>
          </p:nvPr>
        </p:nvSpPr>
        <p:spPr>
          <a:xfrm>
            <a:off x="1154952" y="4532845"/>
            <a:ext cx="30504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3" name="Google Shape;213;p33"/>
          <p:cNvSpPr/>
          <p:nvPr>
            <p:ph idx="2" type="pic"/>
          </p:nvPr>
        </p:nvSpPr>
        <p:spPr>
          <a:xfrm>
            <a:off x="1334552" y="2603500"/>
            <a:ext cx="2691242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14" name="Google Shape;214;p33"/>
          <p:cNvSpPr txBox="1"/>
          <p:nvPr>
            <p:ph idx="3" type="body"/>
          </p:nvPr>
        </p:nvSpPr>
        <p:spPr>
          <a:xfrm>
            <a:off x="1154953" y="5109107"/>
            <a:ext cx="3050437" cy="917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15" name="Google Shape;215;p33"/>
          <p:cNvSpPr txBox="1"/>
          <p:nvPr>
            <p:ph idx="4" type="body"/>
          </p:nvPr>
        </p:nvSpPr>
        <p:spPr>
          <a:xfrm>
            <a:off x="4572537" y="4532846"/>
            <a:ext cx="3046766" cy="6511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6" name="Google Shape;216;p33"/>
          <p:cNvSpPr/>
          <p:nvPr>
            <p:ph idx="5" type="pic"/>
          </p:nvPr>
        </p:nvSpPr>
        <p:spPr>
          <a:xfrm>
            <a:off x="4748463" y="2603500"/>
            <a:ext cx="2691241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17" name="Google Shape;217;p33"/>
          <p:cNvSpPr txBox="1"/>
          <p:nvPr>
            <p:ph idx="6" type="body"/>
          </p:nvPr>
        </p:nvSpPr>
        <p:spPr>
          <a:xfrm>
            <a:off x="4568865" y="5184002"/>
            <a:ext cx="3050438" cy="843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18" name="Google Shape;218;p33"/>
          <p:cNvSpPr txBox="1"/>
          <p:nvPr>
            <p:ph idx="7" type="body"/>
          </p:nvPr>
        </p:nvSpPr>
        <p:spPr>
          <a:xfrm>
            <a:off x="7983434" y="4532847"/>
            <a:ext cx="3050438" cy="6511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9" name="Google Shape;219;p33"/>
          <p:cNvSpPr/>
          <p:nvPr>
            <p:ph idx="8" type="pic"/>
          </p:nvPr>
        </p:nvSpPr>
        <p:spPr>
          <a:xfrm>
            <a:off x="8163031" y="2603500"/>
            <a:ext cx="2691242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20" name="Google Shape;220;p33"/>
          <p:cNvSpPr txBox="1"/>
          <p:nvPr>
            <p:ph idx="9" type="body"/>
          </p:nvPr>
        </p:nvSpPr>
        <p:spPr>
          <a:xfrm>
            <a:off x="7983434" y="5184001"/>
            <a:ext cx="3050437" cy="843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21" name="Google Shape;221;p33"/>
          <p:cNvCxnSpPr/>
          <p:nvPr/>
        </p:nvCxnSpPr>
        <p:spPr>
          <a:xfrm>
            <a:off x="4388153" y="2603500"/>
            <a:ext cx="0" cy="3517594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2" name="Google Shape;222;p33"/>
          <p:cNvCxnSpPr/>
          <p:nvPr/>
        </p:nvCxnSpPr>
        <p:spPr>
          <a:xfrm>
            <a:off x="7801905" y="2603500"/>
            <a:ext cx="0" cy="34925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3" name="Google Shape;223;p33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3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1154953" y="973668"/>
            <a:ext cx="8825660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 rot="5400000">
            <a:off x="3827511" y="-69056"/>
            <a:ext cx="3416300" cy="8761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29" name="Google Shape;229;p34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4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3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34" name="Google Shape;234;p3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5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5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43" name="Google Shape;243;p35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44" name="Google Shape;244;p35"/>
          <p:cNvSpPr txBox="1"/>
          <p:nvPr>
            <p:ph type="title"/>
          </p:nvPr>
        </p:nvSpPr>
        <p:spPr>
          <a:xfrm rot="5400000">
            <a:off x="6909428" y="2945796"/>
            <a:ext cx="4748589" cy="14139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5"/>
          <p:cNvSpPr txBox="1"/>
          <p:nvPr>
            <p:ph idx="1" type="body"/>
          </p:nvPr>
        </p:nvSpPr>
        <p:spPr>
          <a:xfrm rot="5400000">
            <a:off x="1904432" y="528990"/>
            <a:ext cx="4748590" cy="6247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46" name="Google Shape;246;p35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5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2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48" name="Google Shape;48;p2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1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1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1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1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5" name="Google Shape;55;p21"/>
          <p:cNvSpPr txBox="1"/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7" name="Google Shape;57;p21"/>
          <p:cNvSpPr txBox="1"/>
          <p:nvPr>
            <p:ph idx="10" type="dt"/>
          </p:nvPr>
        </p:nvSpPr>
        <p:spPr>
          <a:xfrm rot="5400000">
            <a:off x="10089390" y="1792223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1"/>
          <p:cNvSpPr txBox="1"/>
          <p:nvPr>
            <p:ph idx="11" type="ftr"/>
          </p:nvPr>
        </p:nvSpPr>
        <p:spPr>
          <a:xfrm rot="5400000">
            <a:off x="8959592" y="3226820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10351008" y="292608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" type="body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2" type="body"/>
          </p:nvPr>
        </p:nvSpPr>
        <p:spPr>
          <a:xfrm>
            <a:off x="6208712" y="2603500"/>
            <a:ext cx="48251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>
            <a:off x="1154954" y="2603500"/>
            <a:ext cx="482515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1" name="Google Shape;71;p23"/>
          <p:cNvSpPr txBox="1"/>
          <p:nvPr>
            <p:ph idx="2" type="body"/>
          </p:nvPr>
        </p:nvSpPr>
        <p:spPr>
          <a:xfrm>
            <a:off x="1154954" y="3179762"/>
            <a:ext cx="4825158" cy="2840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3" type="body"/>
          </p:nvPr>
        </p:nvSpPr>
        <p:spPr>
          <a:xfrm>
            <a:off x="6208712" y="2603500"/>
            <a:ext cx="482515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3" name="Google Shape;73;p23"/>
          <p:cNvSpPr txBox="1"/>
          <p:nvPr>
            <p:ph idx="4" type="body"/>
          </p:nvPr>
        </p:nvSpPr>
        <p:spPr>
          <a:xfrm>
            <a:off x="6208710" y="3179762"/>
            <a:ext cx="4825159" cy="2840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4" name="Google Shape;74;p23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3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4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5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2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9" name="Google Shape;89;p2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6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6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6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8" name="Google Shape;98;p26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99" name="Google Shape;99;p26"/>
          <p:cNvSpPr txBox="1"/>
          <p:nvPr>
            <p:ph type="title"/>
          </p:nvPr>
        </p:nvSpPr>
        <p:spPr>
          <a:xfrm>
            <a:off x="1154954" y="1295400"/>
            <a:ext cx="279315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6"/>
          <p:cNvSpPr txBox="1"/>
          <p:nvPr>
            <p:ph idx="1" type="body"/>
          </p:nvPr>
        </p:nvSpPr>
        <p:spPr>
          <a:xfrm>
            <a:off x="5781146" y="1447800"/>
            <a:ext cx="5190065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1" name="Google Shape;101;p26"/>
          <p:cNvSpPr txBox="1"/>
          <p:nvPr>
            <p:ph idx="2" type="body"/>
          </p:nvPr>
        </p:nvSpPr>
        <p:spPr>
          <a:xfrm>
            <a:off x="1154955" y="2895600"/>
            <a:ext cx="2793158" cy="3129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2" name="Google Shape;102;p26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6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2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8" name="Google Shape;108;p2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7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7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6" name="Google Shape;116;p27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7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18" name="Google Shape;118;p27"/>
          <p:cNvSpPr txBox="1"/>
          <p:nvPr>
            <p:ph type="title"/>
          </p:nvPr>
        </p:nvSpPr>
        <p:spPr>
          <a:xfrm>
            <a:off x="1153907" y="1693332"/>
            <a:ext cx="3860260" cy="17356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7"/>
          <p:cNvSpPr/>
          <p:nvPr>
            <p:ph idx="2" type="pic"/>
          </p:nvPr>
        </p:nvSpPr>
        <p:spPr>
          <a:xfrm>
            <a:off x="6547870" y="1143000"/>
            <a:ext cx="3227193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0" name="Google Shape;120;p27"/>
          <p:cNvSpPr txBox="1"/>
          <p:nvPr>
            <p:ph idx="1" type="body"/>
          </p:nvPr>
        </p:nvSpPr>
        <p:spPr>
          <a:xfrm>
            <a:off x="1154955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1" name="Google Shape;121;p27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7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" name="Google Shape;7;p1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18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18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18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18"/>
            <p:cNvSpPr/>
            <p:nvPr/>
          </p:nvSpPr>
          <p:spPr>
            <a:xfrm>
              <a:off x="459506" y="1866405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" name="Google Shape;15;p18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" name="Google Shape;16;p18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" name="Google Shape;17;p18"/>
          <p:cNvSpPr txBox="1"/>
          <p:nvPr>
            <p:ph idx="1" type="body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1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Anitharaj31/Team2" TargetMode="External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"/>
          <p:cNvSpPr txBox="1"/>
          <p:nvPr>
            <p:ph type="title"/>
          </p:nvPr>
        </p:nvSpPr>
        <p:spPr>
          <a:xfrm>
            <a:off x="1154956" y="2161069"/>
            <a:ext cx="4351023" cy="228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/>
              <a:t>XERO Application</a:t>
            </a:r>
            <a:br>
              <a:rPr lang="en-US"/>
            </a:br>
            <a:r>
              <a:rPr lang="en-US"/>
              <a:t>(Team 2)</a:t>
            </a:r>
            <a:endParaRPr/>
          </a:p>
        </p:txBody>
      </p:sp>
      <p:sp>
        <p:nvSpPr>
          <p:cNvPr id="255" name="Google Shape;255;p1"/>
          <p:cNvSpPr txBox="1"/>
          <p:nvPr>
            <p:ph idx="1" type="body"/>
          </p:nvPr>
        </p:nvSpPr>
        <p:spPr>
          <a:xfrm>
            <a:off x="8195905" y="2213955"/>
            <a:ext cx="3244727" cy="38297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>
                <a:solidFill>
                  <a:srgbClr val="595959"/>
                </a:solidFill>
              </a:rPr>
              <a:t>TEAM 2 (SPRING 2025)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880"/>
              <a:buNone/>
            </a:pPr>
            <a:r>
              <a:rPr b="1" lang="en-US" sz="1200">
                <a:solidFill>
                  <a:srgbClr val="595959"/>
                </a:solidFill>
              </a:rPr>
              <a:t>ANITHA RAJ BALE (QA MANAGER)</a:t>
            </a:r>
            <a:endParaRPr b="1"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880"/>
              <a:buNone/>
            </a:pPr>
            <a:r>
              <a:rPr b="1" lang="en-US" sz="1200">
                <a:solidFill>
                  <a:srgbClr val="595959"/>
                </a:solidFill>
              </a:rPr>
              <a:t>DEEPAK RAJ REDDY KODUR (TESTER)</a:t>
            </a:r>
            <a:endParaRPr b="1"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880"/>
              <a:buNone/>
            </a:pPr>
            <a:r>
              <a:rPr b="1" lang="en-US" sz="1200">
                <a:solidFill>
                  <a:srgbClr val="595959"/>
                </a:solidFill>
              </a:rPr>
              <a:t>HARSHIL (TESTER)</a:t>
            </a:r>
            <a:endParaRPr b="1"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880"/>
              <a:buNone/>
            </a:pPr>
            <a:r>
              <a:rPr b="1" lang="en-US" sz="1200">
                <a:solidFill>
                  <a:srgbClr val="595959"/>
                </a:solidFill>
              </a:rPr>
              <a:t>MOLDIR (QA ANALYST)</a:t>
            </a:r>
            <a:endParaRPr b="1"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880"/>
              <a:buNone/>
            </a:pPr>
            <a:r>
              <a:rPr b="1" lang="en-US" sz="1200">
                <a:solidFill>
                  <a:srgbClr val="595959"/>
                </a:solidFill>
              </a:rPr>
              <a:t>RAHUL (BUSINESS ANALYST)</a:t>
            </a:r>
            <a:endParaRPr b="1"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0"/>
          <p:cNvSpPr txBox="1"/>
          <p:nvPr>
            <p:ph type="title"/>
          </p:nvPr>
        </p:nvSpPr>
        <p:spPr>
          <a:xfrm>
            <a:off x="548367" y="632836"/>
            <a:ext cx="109092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None/>
            </a:pPr>
            <a:r>
              <a:rPr lang="en-US" sz="4800">
                <a:solidFill>
                  <a:schemeClr val="lt1"/>
                </a:solidFill>
              </a:rPr>
              <a:t>Test Summary Report</a:t>
            </a:r>
            <a:br>
              <a:rPr lang="en-US" sz="6000">
                <a:solidFill>
                  <a:schemeClr val="lt1"/>
                </a:solidFill>
              </a:rPr>
            </a:br>
            <a:r>
              <a:rPr lang="en-US" sz="2700">
                <a:solidFill>
                  <a:schemeClr val="lt1"/>
                </a:solidFill>
              </a:rPr>
              <a:t>(Presenter - </a:t>
            </a:r>
            <a:r>
              <a:rPr lang="en-US" sz="2700">
                <a:solidFill>
                  <a:schemeClr val="lt1"/>
                </a:solidFill>
              </a:rPr>
              <a:t>Harshil Goti</a:t>
            </a:r>
            <a:r>
              <a:rPr lang="en-US" sz="2700">
                <a:solidFill>
                  <a:schemeClr val="lt1"/>
                </a:solidFill>
              </a:rPr>
              <a:t>)</a:t>
            </a:r>
            <a:endParaRPr/>
          </a:p>
        </p:txBody>
      </p:sp>
      <p:pic>
        <p:nvPicPr>
          <p:cNvPr id="315" name="Google Shape;31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8875" y="2374900"/>
            <a:ext cx="5834250" cy="414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3650" y="3266405"/>
            <a:ext cx="5468876" cy="331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1"/>
          <p:cNvSpPr txBox="1"/>
          <p:nvPr>
            <p:ph type="title"/>
          </p:nvPr>
        </p:nvSpPr>
        <p:spPr>
          <a:xfrm>
            <a:off x="548367" y="632836"/>
            <a:ext cx="10909073" cy="10576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None/>
            </a:pPr>
            <a:r>
              <a:rPr lang="en-US" sz="4800">
                <a:solidFill>
                  <a:schemeClr val="lt1"/>
                </a:solidFill>
              </a:rPr>
              <a:t>Test Summary Report</a:t>
            </a:r>
            <a:br>
              <a:rPr lang="en-US" sz="6000">
                <a:solidFill>
                  <a:schemeClr val="lt1"/>
                </a:solidFill>
              </a:rPr>
            </a:br>
            <a:r>
              <a:rPr lang="en-US" sz="2700">
                <a:solidFill>
                  <a:schemeClr val="lt1"/>
                </a:solidFill>
              </a:rPr>
              <a:t>(Presenter Harshil Goti)</a:t>
            </a:r>
            <a:endParaRPr/>
          </a:p>
        </p:txBody>
      </p:sp>
      <p:pic>
        <p:nvPicPr>
          <p:cNvPr id="322" name="Google Shape;32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" y="2710419"/>
            <a:ext cx="4738267" cy="1277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1"/>
          <p:cNvPicPr preferRelativeResize="0"/>
          <p:nvPr/>
        </p:nvPicPr>
        <p:blipFill rotWithShape="1">
          <a:blip r:embed="rId4">
            <a:alphaModFix/>
          </a:blip>
          <a:srcRect b="18551" l="0" r="0" t="0"/>
          <a:stretch/>
        </p:blipFill>
        <p:spPr>
          <a:xfrm>
            <a:off x="4872131" y="2398237"/>
            <a:ext cx="6585310" cy="2592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324" name="Google Shape;32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7300" y="4908366"/>
            <a:ext cx="9277348" cy="1580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375" y="3006050"/>
            <a:ext cx="3822800" cy="8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1" title="77064-Harshil Goti-ddec9b12-9dd1-4586-b256-a46a14e58f9f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96400" y="2678550"/>
            <a:ext cx="2838251" cy="21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1" title="77064-Harshil Goti-d9eb8c9a-b57b-4672-ba69-e962599d60c7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48325" y="2623075"/>
            <a:ext cx="2703375" cy="202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57300" y="4908375"/>
            <a:ext cx="9277351" cy="15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2"/>
          <p:cNvSpPr txBox="1"/>
          <p:nvPr>
            <p:ph type="title"/>
          </p:nvPr>
        </p:nvSpPr>
        <p:spPr>
          <a:xfrm>
            <a:off x="548367" y="632836"/>
            <a:ext cx="10909073" cy="10576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None/>
            </a:pPr>
            <a:r>
              <a:rPr lang="en-US" sz="4800">
                <a:solidFill>
                  <a:schemeClr val="lt1"/>
                </a:solidFill>
              </a:rPr>
              <a:t>Application Recorded Demo</a:t>
            </a:r>
            <a:br>
              <a:rPr lang="en-US" sz="6000">
                <a:solidFill>
                  <a:schemeClr val="lt1"/>
                </a:solidFill>
              </a:rPr>
            </a:br>
            <a:r>
              <a:rPr lang="en-US" sz="2700">
                <a:solidFill>
                  <a:schemeClr val="lt1"/>
                </a:solidFill>
              </a:rPr>
              <a:t>(Presented Moldir)</a:t>
            </a:r>
            <a:endParaRPr/>
          </a:p>
        </p:txBody>
      </p:sp>
      <p:pic>
        <p:nvPicPr>
          <p:cNvPr id="334" name="Google Shape;33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3250" y="2283212"/>
            <a:ext cx="8356600" cy="4118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3"/>
          <p:cNvSpPr txBox="1"/>
          <p:nvPr/>
        </p:nvSpPr>
        <p:spPr>
          <a:xfrm>
            <a:off x="3625963" y="1255522"/>
            <a:ext cx="5073537" cy="26560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None/>
            </a:pPr>
            <a:r>
              <a:rPr b="0" i="0" lang="en-US" sz="4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Appendix: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None/>
            </a:pPr>
            <a:r>
              <a:rPr b="0" i="0" lang="en-US" sz="4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 Repository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Century Gothic"/>
              <a:buNone/>
            </a:pPr>
            <a:r>
              <a:rPr lang="en-US" sz="4300"/>
              <a:t>GitHub Repo Link</a:t>
            </a:r>
            <a:endParaRPr/>
          </a:p>
        </p:txBody>
      </p:sp>
      <p:sp>
        <p:nvSpPr>
          <p:cNvPr id="345" name="Google Shape;345;p14"/>
          <p:cNvSpPr txBox="1"/>
          <p:nvPr/>
        </p:nvSpPr>
        <p:spPr>
          <a:xfrm>
            <a:off x="6525856" y="2664805"/>
            <a:ext cx="4567594" cy="3361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6" name="Google Shape;346;p14"/>
          <p:cNvSpPr txBox="1"/>
          <p:nvPr/>
        </p:nvSpPr>
        <p:spPr>
          <a:xfrm>
            <a:off x="2169575" y="3580700"/>
            <a:ext cx="9330900" cy="12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US"/>
              <a:t>htt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https://github.com/Anitharaj31/Team2https://github.com/Anitharaj31/Team2</a:t>
            </a:r>
            <a:endParaRPr b="0" i="0"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7" name="Google Shape;34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4725" y="2169575"/>
            <a:ext cx="9742999" cy="18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4"/>
          <p:cNvSpPr txBox="1"/>
          <p:nvPr/>
        </p:nvSpPr>
        <p:spPr>
          <a:xfrm>
            <a:off x="2010825" y="4374450"/>
            <a:ext cx="1021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https://github.com/Anitharaj31/Team2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5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Century Gothic"/>
              <a:buNone/>
            </a:pPr>
            <a:r>
              <a:rPr lang="en-US" sz="4300"/>
              <a:t>GitHub Folder Structure</a:t>
            </a:r>
            <a:endParaRPr/>
          </a:p>
        </p:txBody>
      </p:sp>
      <p:sp>
        <p:nvSpPr>
          <p:cNvPr id="354" name="Google Shape;354;p15"/>
          <p:cNvSpPr txBox="1"/>
          <p:nvPr/>
        </p:nvSpPr>
        <p:spPr>
          <a:xfrm>
            <a:off x="6525856" y="2664805"/>
            <a:ext cx="4567594" cy="3361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5" name="Google Shape;35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841" y="2753035"/>
            <a:ext cx="3410859" cy="3520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5850" y="2451604"/>
            <a:ext cx="4092750" cy="4711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6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Century Gothic"/>
              <a:buNone/>
            </a:pPr>
            <a:r>
              <a:rPr lang="en-US" sz="4300"/>
              <a:t>GitHub Folder Structure</a:t>
            </a:r>
            <a:endParaRPr/>
          </a:p>
        </p:txBody>
      </p:sp>
      <p:pic>
        <p:nvPicPr>
          <p:cNvPr id="362" name="Google Shape;3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2800" y="2416211"/>
            <a:ext cx="2654101" cy="370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41086"/>
            <a:ext cx="3414550" cy="284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725" y="5048201"/>
            <a:ext cx="1969900" cy="15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77125" y="1833013"/>
            <a:ext cx="2814875" cy="46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6900" y="3417650"/>
            <a:ext cx="3414549" cy="389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7"/>
          <p:cNvSpPr txBox="1"/>
          <p:nvPr>
            <p:ph type="ctrTitle"/>
          </p:nvPr>
        </p:nvSpPr>
        <p:spPr>
          <a:xfrm>
            <a:off x="3952762" y="2814770"/>
            <a:ext cx="4286475" cy="1228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US"/>
              <a:t>THANKYOU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"/>
          <p:cNvSpPr txBox="1"/>
          <p:nvPr>
            <p:ph type="title"/>
          </p:nvPr>
        </p:nvSpPr>
        <p:spPr>
          <a:xfrm>
            <a:off x="548367" y="632836"/>
            <a:ext cx="10909073" cy="10576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rPr lang="en-US" sz="4800"/>
              <a:t>Functional Decomposition Diagram</a:t>
            </a:r>
            <a:r>
              <a:rPr b="1" lang="en-US" sz="6000">
                <a:solidFill>
                  <a:schemeClr val="lt1"/>
                </a:solidFill>
              </a:rPr>
              <a:t> </a:t>
            </a:r>
            <a:r>
              <a:rPr lang="en-US" sz="2700">
                <a:solidFill>
                  <a:schemeClr val="lt1"/>
                </a:solidFill>
              </a:rPr>
              <a:t>(Presented by Anitha Raj Bale)</a:t>
            </a:r>
            <a:endParaRPr/>
          </a:p>
        </p:txBody>
      </p:sp>
      <p:pic>
        <p:nvPicPr>
          <p:cNvPr id="261" name="Google Shape;26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25" y="2115525"/>
            <a:ext cx="10647350" cy="4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"/>
          <p:cNvSpPr txBox="1"/>
          <p:nvPr>
            <p:ph type="title"/>
          </p:nvPr>
        </p:nvSpPr>
        <p:spPr>
          <a:xfrm>
            <a:off x="548367" y="632836"/>
            <a:ext cx="10909073" cy="10576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rPr lang="en-US" sz="4800"/>
              <a:t>Requirements Composition Table</a:t>
            </a:r>
            <a:br>
              <a:rPr lang="en-US" sz="4800"/>
            </a:br>
            <a:r>
              <a:rPr lang="en-US" sz="2700"/>
              <a:t>(</a:t>
            </a:r>
            <a:r>
              <a:rPr lang="en-US" sz="2700">
                <a:solidFill>
                  <a:schemeClr val="lt1"/>
                </a:solidFill>
              </a:rPr>
              <a:t>Presented by Moldir)</a:t>
            </a:r>
            <a:endParaRPr/>
          </a:p>
        </p:txBody>
      </p:sp>
      <p:pic>
        <p:nvPicPr>
          <p:cNvPr id="267" name="Google Shape;26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75" y="1906300"/>
            <a:ext cx="10909074" cy="47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"/>
          <p:cNvSpPr txBox="1"/>
          <p:nvPr>
            <p:ph type="title"/>
          </p:nvPr>
        </p:nvSpPr>
        <p:spPr>
          <a:xfrm>
            <a:off x="548367" y="632836"/>
            <a:ext cx="10909073" cy="10576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None/>
            </a:pPr>
            <a:r>
              <a:rPr lang="en-US" sz="4800">
                <a:solidFill>
                  <a:schemeClr val="lt1"/>
                </a:solidFill>
              </a:rPr>
              <a:t>Testing Roadmap</a:t>
            </a:r>
            <a:br>
              <a:rPr lang="en-US" sz="6000">
                <a:solidFill>
                  <a:schemeClr val="lt1"/>
                </a:solidFill>
              </a:rPr>
            </a:br>
            <a:r>
              <a:rPr lang="en-US" sz="2700">
                <a:solidFill>
                  <a:schemeClr val="lt1"/>
                </a:solidFill>
              </a:rPr>
              <a:t>(Presented by Deepak Raj Reddy Kodur)</a:t>
            </a:r>
            <a:endParaRPr/>
          </a:p>
        </p:txBody>
      </p:sp>
      <p:pic>
        <p:nvPicPr>
          <p:cNvPr id="273" name="Google Shape;27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2901"/>
            <a:ext cx="11887201" cy="387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"/>
          <p:cNvSpPr txBox="1"/>
          <p:nvPr>
            <p:ph type="title"/>
          </p:nvPr>
        </p:nvSpPr>
        <p:spPr>
          <a:xfrm>
            <a:off x="651323" y="584448"/>
            <a:ext cx="8761413" cy="1121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Century Gothic"/>
              <a:buNone/>
            </a:pPr>
            <a:r>
              <a:rPr lang="en-US" sz="4300">
                <a:latin typeface="Century Gothic"/>
                <a:ea typeface="Century Gothic"/>
                <a:cs typeface="Century Gothic"/>
                <a:sym typeface="Century Gothic"/>
              </a:rPr>
              <a:t>Test Plan</a:t>
            </a:r>
            <a:br>
              <a:rPr lang="en-US" sz="43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(Presented by</a:t>
            </a: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/>
              <a:t>Deepak Raj Reddy Kodur</a:t>
            </a: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9" name="Google Shape;279;p5"/>
          <p:cNvSpPr txBox="1"/>
          <p:nvPr/>
        </p:nvSpPr>
        <p:spPr>
          <a:xfrm>
            <a:off x="7164675" y="3676075"/>
            <a:ext cx="4025483" cy="1975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60"/>
              <a:buFont typeface="Noto Sans Symbols"/>
              <a:buChar char="⮚"/>
            </a:pPr>
            <a:r>
              <a:rPr b="0" i="0" lang="en-US" sz="1700" u="sng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Testing Scope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60"/>
              <a:buFont typeface="Noto Sans Symbols"/>
              <a:buChar char="⮚"/>
            </a:pPr>
            <a:r>
              <a:rPr b="0" i="0" lang="en-US" sz="1700" u="sng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Testing Objectives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60"/>
              <a:buFont typeface="Noto Sans Symbols"/>
              <a:buChar char="⮚"/>
            </a:pPr>
            <a:r>
              <a:rPr b="0" i="0" lang="en-US" sz="1700" u="sng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 Process Definition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60"/>
              <a:buFont typeface="Noto Sans Symbols"/>
              <a:buChar char="⮚"/>
            </a:pPr>
            <a:r>
              <a:rPr b="0" i="0" lang="en-US" sz="1700" u="sng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Approach to System Testing</a:t>
            </a:r>
            <a:endParaRPr/>
          </a:p>
        </p:txBody>
      </p:sp>
      <p:pic>
        <p:nvPicPr>
          <p:cNvPr id="280" name="Google Shape;280;p5" title="Screenshot 2025-05-05 at 8.44.4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625" y="2370900"/>
            <a:ext cx="5516974" cy="42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"/>
          <p:cNvSpPr txBox="1"/>
          <p:nvPr>
            <p:ph type="title"/>
          </p:nvPr>
        </p:nvSpPr>
        <p:spPr>
          <a:xfrm>
            <a:off x="651325" y="584449"/>
            <a:ext cx="87615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Century Gothic"/>
              <a:buNone/>
            </a:pPr>
            <a:r>
              <a:rPr lang="en-US" sz="4300">
                <a:latin typeface="Century Gothic"/>
                <a:ea typeface="Century Gothic"/>
                <a:cs typeface="Century Gothic"/>
                <a:sym typeface="Century Gothic"/>
              </a:rPr>
              <a:t>Test Plan</a:t>
            </a:r>
            <a:br>
              <a:rPr lang="en-US" sz="43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(Presented by</a:t>
            </a:r>
            <a:r>
              <a:rPr lang="en-US" sz="2400"/>
              <a:t> Deepak Raj Reddy Koduru</a:t>
            </a: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6" name="Google Shape;286;p6"/>
          <p:cNvSpPr txBox="1"/>
          <p:nvPr>
            <p:ph idx="1" type="body"/>
          </p:nvPr>
        </p:nvSpPr>
        <p:spPr>
          <a:xfrm>
            <a:off x="651325" y="2249425"/>
            <a:ext cx="107604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23469" lvl="0" marL="342900" rtl="0" algn="l">
              <a:spcBef>
                <a:spcPts val="0"/>
              </a:spcBef>
              <a:spcAft>
                <a:spcPts val="0"/>
              </a:spcAft>
              <a:buSzPct val="80000"/>
              <a:buFont typeface="Noto Sans Symbols"/>
              <a:buChar char="⮚"/>
            </a:pPr>
            <a:r>
              <a:rPr lang="en-US" sz="1700" u="sng">
                <a:latin typeface="Century Gothic"/>
                <a:ea typeface="Century Gothic"/>
                <a:cs typeface="Century Gothic"/>
                <a:sym typeface="Century Gothic"/>
              </a:rPr>
              <a:t>Entry/Exit Criteria </a:t>
            </a:r>
            <a:endParaRPr/>
          </a:p>
          <a:p>
            <a:pPr indent="-266319" lvl="1" marL="742950" rtl="0" algn="l">
              <a:spcBef>
                <a:spcPts val="1000"/>
              </a:spcBef>
              <a:spcAft>
                <a:spcPts val="0"/>
              </a:spcAft>
              <a:buSzPct val="80000"/>
              <a:buFont typeface="Arial"/>
              <a:buChar char="•"/>
            </a:pPr>
            <a:r>
              <a:rPr b="1" lang="en-US" sz="1700">
                <a:latin typeface="Century Gothic"/>
                <a:ea typeface="Century Gothic"/>
                <a:cs typeface="Century Gothic"/>
                <a:sym typeface="Century Gothic"/>
              </a:rPr>
              <a:t>Entry Criteria</a:t>
            </a:r>
            <a:r>
              <a:rPr lang="en-US" sz="1700"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en-US" sz="1700"/>
              <a:t>Xero demo environment set up with required data (vendors, products, currencies)</a:t>
            </a:r>
            <a:endParaRPr sz="1700"/>
          </a:p>
          <a:p>
            <a:pPr indent="-279812" lvl="1" marL="74295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1700"/>
              <a:t>Test cases for modules 08–11 created and approved </a:t>
            </a:r>
            <a:endParaRPr sz="1700"/>
          </a:p>
          <a:p>
            <a:pPr indent="-279812" lvl="1" marL="74295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1700"/>
              <a:t>Access to tools (qTest, JIRA) and stable 3rd-party APIs</a:t>
            </a:r>
            <a:endParaRPr sz="1700"/>
          </a:p>
          <a:p>
            <a:pPr indent="-266319" lvl="1" marL="742950" rtl="0" algn="just">
              <a:spcBef>
                <a:spcPts val="1000"/>
              </a:spcBef>
              <a:spcAft>
                <a:spcPts val="0"/>
              </a:spcAft>
              <a:buSzPct val="80000"/>
              <a:buFont typeface="Arial"/>
              <a:buChar char="•"/>
            </a:pPr>
            <a:r>
              <a:rPr b="1" lang="en-US" sz="1700">
                <a:latin typeface="Century Gothic"/>
                <a:ea typeface="Century Gothic"/>
                <a:cs typeface="Century Gothic"/>
                <a:sym typeface="Century Gothic"/>
              </a:rPr>
              <a:t>Exit Criteria </a:t>
            </a:r>
            <a:r>
              <a:rPr lang="en-US" sz="1700">
                <a:latin typeface="Century Gothic"/>
                <a:ea typeface="Century Gothic"/>
                <a:cs typeface="Century Gothic"/>
                <a:sym typeface="Century Gothic"/>
              </a:rPr>
              <a:t>-</a:t>
            </a:r>
            <a:r>
              <a:rPr b="1" lang="en-US" sz="17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/>
              <a:t>All planned test cases executed ,No critical/blocker defects in core workflows , UAT sign-off and updated traceability matrix</a:t>
            </a:r>
            <a:endParaRPr sz="1700"/>
          </a:p>
          <a:p>
            <a:pPr indent="-279812" lvl="1" marL="742950" rtl="0" algn="just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t/>
            </a:r>
            <a:endParaRPr b="1" sz="1700"/>
          </a:p>
          <a:p>
            <a:pPr indent="-323469" lvl="0" marL="342900" rtl="0" algn="l"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Char char="⮚"/>
            </a:pPr>
            <a:r>
              <a:rPr lang="en-US" sz="1700" u="sng">
                <a:latin typeface="Century Gothic"/>
                <a:ea typeface="Century Gothic"/>
                <a:cs typeface="Century Gothic"/>
                <a:sym typeface="Century Gothic"/>
              </a:rPr>
              <a:t>Environmental Needs</a:t>
            </a:r>
            <a:endParaRPr/>
          </a:p>
          <a:p>
            <a:pPr indent="-266319" lvl="1" marL="742950" rtl="0" algn="l">
              <a:spcBef>
                <a:spcPts val="1000"/>
              </a:spcBef>
              <a:spcAft>
                <a:spcPts val="0"/>
              </a:spcAft>
              <a:buSzPct val="80000"/>
              <a:buFont typeface="Arial"/>
              <a:buChar char="•"/>
            </a:pPr>
            <a:r>
              <a:rPr b="1" lang="en-US" sz="1700"/>
              <a:t>Platform: </a:t>
            </a:r>
            <a:r>
              <a:rPr lang="en-US" sz="1700"/>
              <a:t>Xero Demo company </a:t>
            </a:r>
            <a:endParaRPr/>
          </a:p>
          <a:p>
            <a:pPr indent="-266319" lvl="1" marL="742950" rtl="0" algn="l">
              <a:spcBef>
                <a:spcPts val="1000"/>
              </a:spcBef>
              <a:spcAft>
                <a:spcPts val="0"/>
              </a:spcAft>
              <a:buSzPct val="80000"/>
              <a:buFont typeface="Arial"/>
              <a:buChar char="•"/>
            </a:pPr>
            <a:r>
              <a:rPr b="1" lang="en-US" sz="1700"/>
              <a:t>Test Data : </a:t>
            </a:r>
            <a:r>
              <a:rPr lang="en-US" sz="1700"/>
              <a:t>50+ invoices, 30+ bills, 100+ bank transactions, multi-currency (USD, EUR, GBP)</a:t>
            </a:r>
            <a:endParaRPr/>
          </a:p>
          <a:p>
            <a:pPr indent="-266319" lvl="1" marL="742950" rtl="0" algn="l">
              <a:spcBef>
                <a:spcPts val="1000"/>
              </a:spcBef>
              <a:spcAft>
                <a:spcPts val="0"/>
              </a:spcAft>
              <a:buSzPct val="80000"/>
              <a:buFont typeface="Arial"/>
              <a:buChar char="•"/>
            </a:pPr>
            <a:r>
              <a:rPr b="1" lang="en-US" sz="1700">
                <a:latin typeface="Century Gothic"/>
                <a:ea typeface="Century Gothic"/>
                <a:cs typeface="Century Gothic"/>
                <a:sym typeface="Century Gothic"/>
              </a:rPr>
              <a:t>Tools</a:t>
            </a:r>
            <a:r>
              <a:rPr lang="en-US" sz="17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/>
              <a:t>: qtest,JIRA ,Stripe/Paypal Sandbox </a:t>
            </a:r>
            <a:endParaRPr/>
          </a:p>
          <a:p>
            <a:pPr indent="-323469" lvl="0" marL="342900" rtl="0" algn="l"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Char char="⮚"/>
            </a:pPr>
            <a:r>
              <a:rPr lang="en-US" sz="1700" u="sng">
                <a:latin typeface="Century Gothic"/>
                <a:ea typeface="Century Gothic"/>
                <a:cs typeface="Century Gothic"/>
                <a:sym typeface="Century Gothic"/>
              </a:rPr>
              <a:t>Roles and Responsibilities</a:t>
            </a:r>
            <a:endParaRPr/>
          </a:p>
          <a:p>
            <a:pPr indent="-261461" lvl="1" marL="74295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lang="en-US" sz="1700">
                <a:latin typeface="Century Gothic"/>
                <a:ea typeface="Century Gothic"/>
                <a:cs typeface="Century Gothic"/>
                <a:sym typeface="Century Gothic"/>
              </a:rPr>
              <a:t>QA Manager</a:t>
            </a:r>
            <a:r>
              <a:rPr lang="en-US" sz="1700">
                <a:latin typeface="Century Gothic"/>
                <a:ea typeface="Century Gothic"/>
                <a:cs typeface="Century Gothic"/>
                <a:sym typeface="Century Gothic"/>
              </a:rPr>
              <a:t>: Approves plans, oversees risks, and test cycles</a:t>
            </a:r>
            <a:endParaRPr sz="1700"/>
          </a:p>
          <a:p>
            <a:pPr indent="-261461" lvl="1" marL="74295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lang="en-US" sz="1700">
                <a:latin typeface="Century Gothic"/>
                <a:ea typeface="Century Gothic"/>
                <a:cs typeface="Century Gothic"/>
                <a:sym typeface="Century Gothic"/>
              </a:rPr>
              <a:t>QA Analyst</a:t>
            </a:r>
            <a:r>
              <a:rPr lang="en-US" sz="1700"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 sz="1700"/>
              <a:t>Designs/executes test cases, logs/retakes defects</a:t>
            </a:r>
            <a:endParaRPr/>
          </a:p>
          <a:p>
            <a:pPr indent="-261461" lvl="1" marL="74295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lang="en-US" sz="1700">
                <a:latin typeface="Century Gothic"/>
                <a:ea typeface="Century Gothic"/>
                <a:cs typeface="Century Gothic"/>
                <a:sym typeface="Century Gothic"/>
              </a:rPr>
              <a:t>Business Analyst</a:t>
            </a:r>
            <a:r>
              <a:rPr lang="en-US" sz="1700"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 sz="1700"/>
              <a:t>Aligns tests with accounting rules and workflows</a:t>
            </a:r>
            <a:endParaRPr/>
          </a:p>
          <a:p>
            <a:pPr indent="-261461" lvl="1" marL="74295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lang="en-US" sz="1700">
                <a:latin typeface="Century Gothic"/>
                <a:ea typeface="Century Gothic"/>
                <a:cs typeface="Century Gothic"/>
                <a:sym typeface="Century Gothic"/>
              </a:rPr>
              <a:t>Software Tester</a:t>
            </a:r>
            <a:r>
              <a:rPr lang="en-US" sz="1700"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 sz="1700"/>
              <a:t>Executes tests and logs defects with evidence</a:t>
            </a:r>
            <a:endParaRPr/>
          </a:p>
          <a:p>
            <a:pPr indent="-261461" lvl="1" marL="74295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lang="en-US" sz="1700">
                <a:latin typeface="Century Gothic"/>
                <a:ea typeface="Century Gothic"/>
                <a:cs typeface="Century Gothic"/>
                <a:sym typeface="Century Gothic"/>
              </a:rPr>
              <a:t>Jira/qTest Admin</a:t>
            </a:r>
            <a:r>
              <a:rPr lang="en-US" sz="1700"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 sz="1700"/>
              <a:t>Executes tests and logs defects with evidence</a:t>
            </a:r>
            <a:endParaRPr/>
          </a:p>
          <a:p>
            <a:pPr indent="-265176" lvl="0" marL="342900" rtl="0" algn="l">
              <a:spcBef>
                <a:spcPts val="1000"/>
              </a:spcBef>
              <a:spcAft>
                <a:spcPts val="0"/>
              </a:spcAft>
              <a:buSzPct val="79999"/>
              <a:buFont typeface="Noto Sans Symbols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"/>
          <p:cNvSpPr txBox="1"/>
          <p:nvPr>
            <p:ph type="title"/>
          </p:nvPr>
        </p:nvSpPr>
        <p:spPr>
          <a:xfrm>
            <a:off x="605977" y="619695"/>
            <a:ext cx="8761413" cy="1121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Century Gothic"/>
              <a:buNone/>
            </a:pPr>
            <a:r>
              <a:rPr lang="en-US" sz="4300">
                <a:latin typeface="Century Gothic"/>
                <a:ea typeface="Century Gothic"/>
                <a:cs typeface="Century Gothic"/>
                <a:sym typeface="Century Gothic"/>
              </a:rPr>
              <a:t>Test Plan</a:t>
            </a:r>
            <a:br>
              <a:rPr lang="en-US" sz="43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(Presented by</a:t>
            </a: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/>
              <a:t>Deepak Raj Reddy Kodur</a:t>
            </a: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2" name="Google Shape;292;p7"/>
          <p:cNvSpPr txBox="1"/>
          <p:nvPr/>
        </p:nvSpPr>
        <p:spPr>
          <a:xfrm>
            <a:off x="605977" y="2167921"/>
            <a:ext cx="10515600" cy="5028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⮚"/>
            </a:pPr>
            <a:r>
              <a:rPr b="1" i="0" lang="en-US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i="0" lang="en-US" sz="1400" u="sng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 Cycles and Schedules </a:t>
            </a:r>
            <a:endParaRPr b="1"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System testing includes three cycles: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Cycle 1</a:t>
            </a:r>
            <a:r>
              <a:rPr b="0" i="0" lang="en-US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Vendor &amp; PO flow (Modules 8.01–8.05)</a:t>
            </a:r>
            <a:r>
              <a:rPr b="0" i="0" lang="en-US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en-US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(Apr 18–25)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Cycle 2</a:t>
            </a:r>
            <a:r>
              <a:rPr b="0" i="0" lang="en-US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Expenses, billing, payments (Modules 9.01–10.05)</a:t>
            </a:r>
            <a:r>
              <a:rPr b="0" i="0" lang="en-US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en-US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(Apr 26–May 02)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Cycle 3</a:t>
            </a:r>
            <a:r>
              <a:rPr b="0" i="0" lang="en-US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Automation, high-effort tasks (Modules 11.01–11.05)</a:t>
            </a:r>
            <a:r>
              <a:rPr b="0" i="0" lang="en-US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</a:t>
            </a:r>
            <a:r>
              <a:rPr lang="en-US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(May 03–09)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⮚"/>
            </a:pPr>
            <a:r>
              <a:rPr b="1" i="0" lang="en-US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i="0" lang="en-US" sz="1400" u="sng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Risks and Contingencies</a:t>
            </a:r>
            <a:endParaRPr b="1"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Risks</a:t>
            </a:r>
            <a:r>
              <a:rPr b="0" i="0" lang="en-US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CRUD operation failures in core modules (POs, ECs)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b="0" i="0" lang="en-US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Payment gateway downtimes (Stripe/PayPal)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b="0" i="0" lang="en-US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Security misconfigurations in approval workflows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b="0" i="0" lang="en-US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Integration issues with payroll or bank feeds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</a:t>
            </a:r>
            <a:r>
              <a:rPr b="1" i="0" lang="en-US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Contingencies</a:t>
            </a:r>
            <a:r>
              <a:rPr b="0" i="0" lang="en-US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Reallocate resources and extend cycles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0" i="0" lang="en-US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sandbox/payment fallback methods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0" i="0" lang="en-US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Early API testing and strict role validation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0" i="0" lang="en-US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Manual CSV imports to simulate bank feeds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7178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7178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</a:pPr>
            <a:r>
              <a:t/>
            </a:r>
            <a:endParaRPr b="0" i="0" sz="1400" u="sng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3" name="Google Shape;293;p7"/>
          <p:cNvSpPr txBox="1"/>
          <p:nvPr/>
        </p:nvSpPr>
        <p:spPr>
          <a:xfrm>
            <a:off x="1585713" y="4599416"/>
            <a:ext cx="452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6200" lvl="2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</a:pPr>
            <a:r>
              <a:t/>
            </a:r>
            <a:endParaRPr/>
          </a:p>
        </p:txBody>
      </p:sp>
      <p:sp>
        <p:nvSpPr>
          <p:cNvPr id="294" name="Google Shape;294;p7"/>
          <p:cNvSpPr txBox="1"/>
          <p:nvPr/>
        </p:nvSpPr>
        <p:spPr>
          <a:xfrm>
            <a:off x="5150105" y="4599416"/>
            <a:ext cx="4525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7"/>
          <p:cNvSpPr txBox="1"/>
          <p:nvPr/>
        </p:nvSpPr>
        <p:spPr>
          <a:xfrm>
            <a:off x="5150105" y="5753857"/>
            <a:ext cx="5656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7"/>
          <p:cNvSpPr txBox="1"/>
          <p:nvPr/>
        </p:nvSpPr>
        <p:spPr>
          <a:xfrm>
            <a:off x="1570082" y="5753857"/>
            <a:ext cx="4525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8"/>
          <p:cNvSpPr txBox="1"/>
          <p:nvPr>
            <p:ph type="title"/>
          </p:nvPr>
        </p:nvSpPr>
        <p:spPr>
          <a:xfrm>
            <a:off x="548367" y="632836"/>
            <a:ext cx="10909073" cy="10576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None/>
            </a:pPr>
            <a:r>
              <a:rPr lang="en-US" sz="4800">
                <a:solidFill>
                  <a:schemeClr val="lt1"/>
                </a:solidFill>
              </a:rPr>
              <a:t>Test Design Specification</a:t>
            </a:r>
            <a:br>
              <a:rPr lang="en-US" sz="6000">
                <a:solidFill>
                  <a:schemeClr val="lt1"/>
                </a:solidFill>
              </a:rPr>
            </a:br>
            <a:r>
              <a:rPr lang="en-US" sz="2700">
                <a:solidFill>
                  <a:schemeClr val="lt1"/>
                </a:solidFill>
              </a:rPr>
              <a:t>(Presented by </a:t>
            </a:r>
            <a:r>
              <a:rPr lang="en-US" sz="2800"/>
              <a:t>Rahul</a:t>
            </a:r>
            <a:r>
              <a:rPr lang="en-US" sz="2700">
                <a:solidFill>
                  <a:schemeClr val="lt1"/>
                </a:solidFill>
              </a:rPr>
              <a:t>)</a:t>
            </a:r>
            <a:endParaRPr/>
          </a:p>
        </p:txBody>
      </p:sp>
      <p:pic>
        <p:nvPicPr>
          <p:cNvPr id="302" name="Google Shape;30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516475"/>
            <a:ext cx="5174176" cy="37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6926" y="2870766"/>
            <a:ext cx="6408225" cy="2838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9"/>
          <p:cNvSpPr txBox="1"/>
          <p:nvPr>
            <p:ph type="title"/>
          </p:nvPr>
        </p:nvSpPr>
        <p:spPr>
          <a:xfrm>
            <a:off x="548367" y="632836"/>
            <a:ext cx="10909073" cy="10576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None/>
            </a:pPr>
            <a:r>
              <a:rPr lang="en-US" sz="4800">
                <a:solidFill>
                  <a:schemeClr val="lt1"/>
                </a:solidFill>
              </a:rPr>
              <a:t>Test Case Specification</a:t>
            </a:r>
            <a:br>
              <a:rPr lang="en-US" sz="6000">
                <a:solidFill>
                  <a:schemeClr val="lt1"/>
                </a:solidFill>
              </a:rPr>
            </a:br>
            <a:r>
              <a:rPr lang="en-US" sz="2700">
                <a:solidFill>
                  <a:schemeClr val="lt1"/>
                </a:solidFill>
              </a:rPr>
              <a:t>(Presented by Rahul)</a:t>
            </a:r>
            <a:endParaRPr/>
          </a:p>
        </p:txBody>
      </p:sp>
      <p:pic>
        <p:nvPicPr>
          <p:cNvPr id="309" name="Google Shape;30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24" y="2270175"/>
            <a:ext cx="9616324" cy="443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2024-12-12T21:51:02Z</dcterms:created>
  <dc:creator>NITANT BHAGAT</dc:creator>
</cp:coreProperties>
</file>